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6" r:id="rId5"/>
    <p:sldId id="267" r:id="rId6"/>
    <p:sldId id="278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61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9DFB7-04D4-4249-99F3-56FFFB6A6E09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B0DF5-2CEA-43DD-82D0-F2A79F106D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29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67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Использование </a:t>
            </a:r>
            <a:r>
              <a:rPr lang="ru-RU" dirty="0" err="1" smtClean="0"/>
              <a:t>критериального</a:t>
            </a:r>
            <a:r>
              <a:rPr lang="ru-RU" dirty="0" smtClean="0"/>
              <a:t> подхода к описанию достижения планируемых результатов для оценки предметных и метапредметных результатов при выполнении типовых контрольных оценочных заданий позволит повысить объективность традиционной пятибалльной системы оценки и обеспечить индивидуальное развитие обучающихся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B0DF5-2CEA-43DD-82D0-F2A79F106DC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812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Репрезентативная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выборка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- это такая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выборка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которой все основные признаки генеральной совокупности, из которой извлечена данная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выборка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представлены приблизительно в той же пропорции или с той же частотой, с которой данный признак выступает в этой генеральной совокупности. </a:t>
            </a:r>
            <a:r>
              <a:rPr lang="ru-RU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Ведущий принцип, лежащий в основе такой процедуры, - это принцип рандомизации, случайности.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B0DF5-2CEA-43DD-82D0-F2A79F106DC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66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401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5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640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6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43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36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19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1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73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11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1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A11BF-E73A-47A3-BDF9-296414B4F373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6FD39-AEEA-405A-A39B-2327C591C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03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orms.gle/V2yNyVyZCWboySeg8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BMashanina@kpfu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SShafigullin\Desktop\Проекты\Брендбук\Гайдлайн\Презентация\презентация шаблон КФУ-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72"/>
          <a:stretch/>
        </p:blipFill>
        <p:spPr bwMode="auto">
          <a:xfrm>
            <a:off x="0" y="1786"/>
            <a:ext cx="9144000" cy="514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496" y="3723878"/>
            <a:ext cx="4320480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55526"/>
            <a:ext cx="1152128" cy="112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3648" y="2372666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buSzPts val="1100"/>
            </a:pPr>
            <a:r>
              <a:rPr lang="ru-RU" sz="2400" dirty="0" smtClean="0">
                <a:solidFill>
                  <a:schemeClr val="bg1"/>
                </a:solidFill>
              </a:rPr>
              <a:t>Система внутренней </a:t>
            </a:r>
            <a:r>
              <a:rPr lang="ru-RU" sz="2400" dirty="0">
                <a:solidFill>
                  <a:schemeClr val="bg1"/>
                </a:solidFill>
              </a:rPr>
              <a:t>и внешней оценки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ctr">
              <a:buClr>
                <a:srgbClr val="000000"/>
              </a:buClr>
              <a:buSzPts val="1100"/>
            </a:pPr>
            <a:r>
              <a:rPr lang="ru-RU" sz="2400" dirty="0" smtClean="0">
                <a:solidFill>
                  <a:schemeClr val="bg1"/>
                </a:solidFill>
              </a:rPr>
              <a:t>качества </a:t>
            </a:r>
            <a:r>
              <a:rPr lang="ru-RU" sz="2400" dirty="0">
                <a:solidFill>
                  <a:schemeClr val="bg1"/>
                </a:solidFill>
              </a:rPr>
              <a:t>образования</a:t>
            </a:r>
            <a:endParaRPr lang="ru-RU" sz="24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339755" y="2058086"/>
            <a:ext cx="446449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3497"/>
            <a:ext cx="2038468" cy="204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939902"/>
            <a:ext cx="399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5"/>
              </a:rPr>
              <a:t>https://</a:t>
            </a:r>
            <a:r>
              <a:rPr lang="en-US" dirty="0" smtClean="0">
                <a:solidFill>
                  <a:schemeClr val="bg1"/>
                </a:solidFill>
                <a:hlinkClick r:id="rId5"/>
              </a:rPr>
              <a:t>forms.gle/V2yNyVyZCWboySeg8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30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50322"/>
            <a:ext cx="8316416" cy="3857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62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16630"/>
            <a:ext cx="8316416" cy="38913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64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555526"/>
            <a:ext cx="8316417" cy="39960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88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50322"/>
            <a:ext cx="8280920" cy="39088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48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71809"/>
            <a:ext cx="8316416" cy="40321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5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93035"/>
            <a:ext cx="8271172" cy="39389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17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50322"/>
            <a:ext cx="8316416" cy="39256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35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9356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Общероссийская оценка по модели </a:t>
            </a:r>
            <a:r>
              <a:rPr lang="en-US" sz="3200" dirty="0" smtClean="0"/>
              <a:t>PISA</a:t>
            </a:r>
            <a:endParaRPr lang="ru-RU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" y="853209"/>
            <a:ext cx="2908352" cy="429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67044"/>
            <a:ext cx="2952328" cy="428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3203848" y="2643758"/>
            <a:ext cx="2592288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868144" y="852513"/>
            <a:ext cx="3168352" cy="1938992"/>
          </a:xfrm>
          <a:prstGeom prst="rect">
            <a:avLst/>
          </a:prstGeom>
          <a:noFill/>
          <a:ln w="254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i="1" dirty="0" smtClean="0"/>
              <a:t>Общероссийская оценка по модели </a:t>
            </a:r>
            <a:r>
              <a:rPr lang="en-US" sz="1200" i="1" dirty="0" smtClean="0"/>
              <a:t>PISA</a:t>
            </a:r>
            <a:r>
              <a:rPr lang="ru-RU" sz="1200" dirty="0" smtClean="0"/>
              <a:t> осуществляется на выборке участников. Выборка составляется специалистами Национального центра исследования и включает не менее </a:t>
            </a:r>
            <a:r>
              <a:rPr lang="ru-RU" sz="1200" b="1" dirty="0" smtClean="0"/>
              <a:t>200</a:t>
            </a:r>
            <a:r>
              <a:rPr lang="ru-RU" sz="1200" dirty="0" smtClean="0"/>
              <a:t> образовательных организаций общего образования и среднего профессионального образования не менее чем из </a:t>
            </a:r>
            <a:r>
              <a:rPr lang="ru-RU" sz="1200" b="1" dirty="0" smtClean="0"/>
              <a:t>40 </a:t>
            </a:r>
            <a:r>
              <a:rPr lang="ru-RU" sz="1200" dirty="0" smtClean="0"/>
              <a:t>субъектов Российской Федерации. </a:t>
            </a:r>
          </a:p>
          <a:p>
            <a:pPr algn="just"/>
            <a:r>
              <a:rPr lang="ru-RU" sz="1200" dirty="0" smtClean="0"/>
              <a:t>Общероссийская оценка проводится в октябре и (или) ноябре расчетного года.  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2896364"/>
            <a:ext cx="3168352" cy="2123658"/>
          </a:xfrm>
          <a:prstGeom prst="rect">
            <a:avLst/>
          </a:prstGeom>
          <a:noFill/>
          <a:ln w="254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200" i="1" dirty="0"/>
              <a:t>Региональная оценка </a:t>
            </a:r>
            <a:r>
              <a:rPr lang="ru-RU" sz="1200" i="1" dirty="0" smtClean="0"/>
              <a:t>по модели </a:t>
            </a:r>
            <a:r>
              <a:rPr lang="en-US" sz="1200" i="1" dirty="0" smtClean="0"/>
              <a:t>PISA </a:t>
            </a:r>
            <a:r>
              <a:rPr lang="ru-RU" sz="1200" dirty="0" smtClean="0"/>
              <a:t>проводится на выборках </a:t>
            </a:r>
            <a:r>
              <a:rPr lang="ru-RU" sz="1200" b="1" dirty="0" smtClean="0"/>
              <a:t>в 14-15 </a:t>
            </a:r>
            <a:r>
              <a:rPr lang="ru-RU" sz="1200" dirty="0" smtClean="0"/>
              <a:t>субъектах Российской Федерации. Репрезентативные выборки участников составляются специалистами Национального центра исследования и включают </a:t>
            </a:r>
            <a:r>
              <a:rPr lang="ru-RU" sz="1200" b="1" dirty="0" smtClean="0"/>
              <a:t>от 75 до 150 </a:t>
            </a:r>
            <a:r>
              <a:rPr lang="ru-RU" sz="1200" dirty="0" smtClean="0"/>
              <a:t>образовательных организаций, реализующих программы среднего общего образования и среднего профессионального образования, в каждом из </a:t>
            </a:r>
            <a:r>
              <a:rPr lang="ru-RU" sz="1200" b="1" dirty="0" smtClean="0"/>
              <a:t>14 субъектов </a:t>
            </a:r>
            <a:r>
              <a:rPr lang="ru-RU" sz="1200" dirty="0" smtClean="0"/>
              <a:t>Российской Федерации</a:t>
            </a:r>
            <a:endParaRPr lang="ru-RU" sz="12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79512" y="1203598"/>
            <a:ext cx="1728192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11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" y="824928"/>
            <a:ext cx="3347865" cy="76925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29951" y="3597864"/>
            <a:ext cx="53344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rgbClr val="00549F"/>
                </a:solidFill>
                <a:latin typeface="PT Sans" panose="020B0503020203020204" pitchFamily="34" charset="-52"/>
              </a:rPr>
              <a:t>Машанина</a:t>
            </a:r>
            <a:r>
              <a:rPr lang="ru-RU" sz="1400" b="1" dirty="0" smtClean="0">
                <a:solidFill>
                  <a:srgbClr val="00549F"/>
                </a:solidFill>
                <a:latin typeface="PT Sans" panose="020B0503020203020204" pitchFamily="34" charset="-52"/>
              </a:rPr>
              <a:t> Елена Борисовна</a:t>
            </a:r>
            <a:endParaRPr lang="ru-RU" sz="1400" b="1" dirty="0">
              <a:solidFill>
                <a:srgbClr val="00549F"/>
              </a:solidFill>
              <a:latin typeface="PT Sans" panose="020B0503020203020204" pitchFamily="34" charset="-52"/>
            </a:endParaRPr>
          </a:p>
          <a:p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Заместитель директора Приволжского межрегионального центра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повышения квалификации и профессиональной переподготовки работников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образования </a:t>
            </a:r>
            <a:r>
              <a:rPr lang="ru-RU" sz="1200" dirty="0" err="1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ИПиО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  <a:latin typeface="PT Sans" panose="020B0503020203020204" pitchFamily="34" charset="-52"/>
              </a:rPr>
              <a:t> КФУ</a:t>
            </a:r>
            <a:endParaRPr lang="ru-RU" sz="12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</a:endParaRPr>
          </a:p>
          <a:p>
            <a:endParaRPr lang="ru-RU" sz="1200" dirty="0">
              <a:solidFill>
                <a:schemeClr val="bg1">
                  <a:lumMod val="50000"/>
                </a:schemeClr>
              </a:solidFill>
              <a:latin typeface="PT Sans" panose="020B0503020203020204" pitchFamily="34" charset="-52"/>
            </a:endParaRPr>
          </a:p>
          <a:p>
            <a:r>
              <a:rPr lang="en-US" sz="1200" u="sng" dirty="0" smtClean="0">
                <a:hlinkClick r:id="rId3"/>
              </a:rPr>
              <a:t>EBMashanina@kpfu.ru</a:t>
            </a:r>
            <a:r>
              <a:rPr lang="en-US" sz="1200" u="sng" dirty="0" smtClean="0"/>
              <a:t> </a:t>
            </a:r>
            <a:endParaRPr lang="ru-RU" sz="1200" dirty="0">
              <a:solidFill>
                <a:srgbClr val="00549F"/>
              </a:solidFill>
              <a:latin typeface="PT Sans" panose="020B0503020203020204" pitchFamily="34" charset="-52"/>
            </a:endParaRPr>
          </a:p>
        </p:txBody>
      </p:sp>
      <p:pic>
        <p:nvPicPr>
          <p:cNvPr id="7" name="Picture 2" descr="C:\Users\MSShafigullin\Desktop\Проекты\Брендбук\Готовый ББ\Логотипы в png\2_Logo_whi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28" y="1061619"/>
            <a:ext cx="2198807" cy="29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99943" y="824927"/>
            <a:ext cx="4968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  <a:buSzPts val="1100"/>
            </a:pPr>
            <a:r>
              <a:rPr lang="ru-RU" sz="2000" dirty="0" smtClean="0">
                <a:solidFill>
                  <a:schemeClr val="bg1">
                    <a:lumMod val="75000"/>
                  </a:schemeClr>
                </a:solidFill>
              </a:rPr>
              <a:t>СИСТЕМА ВНУТРЕННЕЙ И ВНЕШНЕЙ ОЦЕНКИ КАЧЕСТВА ОБРАЗОВАНИЯ</a:t>
            </a:r>
            <a:endParaRPr lang="ru-RU" sz="2000" dirty="0">
              <a:solidFill>
                <a:schemeClr val="bg1">
                  <a:lumMod val="75000"/>
                </a:schemeClr>
              </a:solidFill>
              <a:latin typeface="PT Sans" panose="020B0503020203020204" pitchFamily="34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5063" y="393990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/>
              <a:t>Приволжский межрегиональный центр повышения квалификации и профессиональной переподготовки работников образования КФУ </a:t>
            </a:r>
            <a:endParaRPr lang="ru-RU" sz="11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84" y="1985923"/>
            <a:ext cx="1948134" cy="190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57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148256"/>
            <a:ext cx="618309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279432" y="374979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lvl="0"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9432" y="71442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8958" y="-20538"/>
            <a:ext cx="6275042" cy="628609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Письмо </a:t>
            </a:r>
            <a:r>
              <a:rPr lang="ru-RU" sz="1600" b="1" dirty="0"/>
              <a:t>Минпросвещения России от 13.01.2023 N 03-49 "О направлении методических рекомендаций</a:t>
            </a:r>
            <a:r>
              <a:rPr lang="ru-RU" sz="1600" b="1" dirty="0" smtClean="0"/>
              <a:t>"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3273" y="771550"/>
            <a:ext cx="7801215" cy="82995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000" dirty="0" smtClean="0"/>
              <a:t>Методические рекомендации по системе оценки достижения обучающимися планируемых результатов освоения программ начального общего, основного общего и среднего общего образования</a:t>
            </a:r>
            <a:endParaRPr lang="ru-RU" sz="2000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3304D-2A2B-4632-8FE3-CAE1613CB63D}" type="slidenum">
              <a:rPr lang="ru-RU" smtClean="0"/>
              <a:t>3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12753" y="1707654"/>
            <a:ext cx="606979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Образовательные организации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115616" y="2317862"/>
            <a:ext cx="3024336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Устанавливают формы, периодичность и порядок проведения текущего контроля успеваемости и промежуточной аттестации обучающихся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83967" y="2317862"/>
            <a:ext cx="2448273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Ведут индивидуальный учет результатов усвоения обучающимися образовательных программ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849853" y="2317862"/>
            <a:ext cx="2258651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Хранят в архивах информацию о результатах на бумажных и (или) электронных носителях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2412753" y="2076986"/>
            <a:ext cx="1439167" cy="240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1" idx="2"/>
          </p:cNvCxnSpPr>
          <p:nvPr/>
        </p:nvCxnSpPr>
        <p:spPr>
          <a:xfrm flipH="1">
            <a:off x="5447650" y="2076986"/>
            <a:ext cx="1" cy="240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5" idx="0"/>
          </p:cNvCxnSpPr>
          <p:nvPr/>
        </p:nvCxnSpPr>
        <p:spPr>
          <a:xfrm>
            <a:off x="6588224" y="2076986"/>
            <a:ext cx="1390955" cy="240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8286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61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71551"/>
            <a:ext cx="7488832" cy="35349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27584" y="51470"/>
            <a:ext cx="8244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Система оценки достижения обучающимися планируемых результатов освоения общеобразовательных программ 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7868" y="3612961"/>
            <a:ext cx="824440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Основные функции: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- ориентация образовательного процесса на </a:t>
            </a:r>
            <a:r>
              <a:rPr lang="ru-RU" sz="1600" b="1" dirty="0" smtClean="0">
                <a:solidFill>
                  <a:srgbClr val="002060"/>
                </a:solidFill>
              </a:rPr>
              <a:t>достижение планируемых результатов </a:t>
            </a:r>
            <a:r>
              <a:rPr lang="ru-RU" sz="1600" dirty="0" smtClean="0">
                <a:solidFill>
                  <a:srgbClr val="002060"/>
                </a:solidFill>
              </a:rPr>
              <a:t>освоения ООП ООО;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- обеспечение эффективной </a:t>
            </a:r>
            <a:r>
              <a:rPr lang="ru-RU" sz="1600" b="1" dirty="0" smtClean="0">
                <a:solidFill>
                  <a:srgbClr val="002060"/>
                </a:solidFill>
              </a:rPr>
              <a:t>«обратной связи</a:t>
            </a:r>
            <a:r>
              <a:rPr lang="ru-RU" sz="1600" dirty="0" smtClean="0">
                <a:solidFill>
                  <a:srgbClr val="002060"/>
                </a:solidFill>
              </a:rPr>
              <a:t>», позволяющей осуществлять </a:t>
            </a:r>
            <a:r>
              <a:rPr lang="ru-RU" sz="1600" b="1" dirty="0" smtClean="0">
                <a:solidFill>
                  <a:srgbClr val="002060"/>
                </a:solidFill>
              </a:rPr>
              <a:t>управление образовательным процессом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6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-20538"/>
            <a:ext cx="8280920" cy="40149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52" y="1131590"/>
            <a:ext cx="828833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52" y="3023259"/>
            <a:ext cx="2732236" cy="1558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23259"/>
            <a:ext cx="2745916" cy="186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804" y="3023259"/>
            <a:ext cx="2774689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45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7535"/>
            <a:ext cx="3888432" cy="47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588224" y="165242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Ученику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350785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комплексные  (диагностические) работы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748230" y="146755"/>
            <a:ext cx="3823770" cy="421555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КРИТЕРИАЛЬНОЕ ОЦЕНИВАНИЕ</a:t>
            </a:r>
            <a:endParaRPr lang="ru-RU" sz="20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827584" y="575297"/>
            <a:ext cx="3888432" cy="44690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Критериальное</a:t>
            </a:r>
            <a:r>
              <a:rPr lang="ru-RU" sz="1600" b="1" dirty="0">
                <a:solidFill>
                  <a:srgbClr val="002060"/>
                </a:solidFill>
              </a:rPr>
              <a:t> оценивание </a:t>
            </a:r>
            <a:r>
              <a:rPr lang="ru-RU" sz="1600" dirty="0">
                <a:solidFill>
                  <a:srgbClr val="002060"/>
                </a:solidFill>
              </a:rPr>
              <a:t>- это процесс сравнения образовательных достижений обучающихся с заранее определенными и известными всем участникам образовательного процесса </a:t>
            </a:r>
            <a:r>
              <a:rPr lang="ru-RU" sz="1600" dirty="0" smtClean="0">
                <a:solidFill>
                  <a:srgbClr val="002060"/>
                </a:solidFill>
              </a:rPr>
              <a:t>критериями, </a:t>
            </a:r>
            <a:r>
              <a:rPr lang="ru-RU" sz="1600" dirty="0">
                <a:solidFill>
                  <a:srgbClr val="002060"/>
                </a:solidFill>
              </a:rPr>
              <a:t>соответствующими целям и содержанию образования, отражающими предметные и метапредметные умения обучающихся. Таким образом, в ходе </a:t>
            </a:r>
            <a:r>
              <a:rPr lang="ru-RU" sz="1600" dirty="0" err="1">
                <a:solidFill>
                  <a:srgbClr val="002060"/>
                </a:solidFill>
              </a:rPr>
              <a:t>критериального</a:t>
            </a:r>
            <a:r>
              <a:rPr lang="ru-RU" sz="1600" dirty="0">
                <a:solidFill>
                  <a:srgbClr val="002060"/>
                </a:solidFill>
              </a:rPr>
              <a:t> оценивания осуществляется анализ процесса достижения планируемых результатов учителем, обучающимися, другими участниками образовательного процесса. Оценивание на основе критериев позволяет сделать данный процесс понятным для всех участников образовательных отношений, повышая его объективность.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2040" y="87535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</a:rPr>
              <a:t>Критерий</a:t>
            </a:r>
            <a:r>
              <a:rPr lang="ru-RU" sz="1600" dirty="0">
                <a:solidFill>
                  <a:srgbClr val="002060"/>
                </a:solidFill>
              </a:rPr>
              <a:t> - признак, на основании которого производится оценка, определение или классификация исследуемого объекта; свойство изучаемого объекта, которое позволяет судить о его состоянии и уровне функционирования и развития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04048" y="163564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Учителю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1652425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Родителю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860032" y="1995686"/>
            <a:ext cx="4283968" cy="0"/>
          </a:xfrm>
          <a:prstGeom prst="line">
            <a:avLst/>
          </a:prstGeom>
          <a:ln w="254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372200" y="1635646"/>
            <a:ext cx="0" cy="3507854"/>
          </a:xfrm>
          <a:prstGeom prst="line">
            <a:avLst/>
          </a:prstGeom>
          <a:ln w="254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60032" y="2067694"/>
            <a:ext cx="1440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Критерии дают ориентиры </a:t>
            </a:r>
            <a:r>
              <a:rPr lang="ru-RU" sz="1200" dirty="0">
                <a:solidFill>
                  <a:srgbClr val="002060"/>
                </a:solidFill>
              </a:rPr>
              <a:t>для организации учебного процесса </a:t>
            </a:r>
            <a:r>
              <a:rPr lang="ru-RU" sz="1200" dirty="0" smtClean="0">
                <a:solidFill>
                  <a:srgbClr val="002060"/>
                </a:solidFill>
              </a:rPr>
              <a:t>по учебному предмету</a:t>
            </a:r>
            <a:r>
              <a:rPr lang="ru-RU" sz="1200" dirty="0">
                <a:solidFill>
                  <a:srgbClr val="002060"/>
                </a:solidFill>
              </a:rPr>
              <a:t>, оценки усвоения учебного материала обучающимися, коррекции методических процедур для достижения высокого качества обучения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4860032" y="87534"/>
            <a:ext cx="0" cy="5072745"/>
          </a:xfrm>
          <a:prstGeom prst="line">
            <a:avLst/>
          </a:prstGeom>
          <a:ln w="254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824536" y="1635646"/>
            <a:ext cx="4319464" cy="0"/>
          </a:xfrm>
          <a:prstGeom prst="line">
            <a:avLst/>
          </a:prstGeom>
          <a:ln w="254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668344" y="1635646"/>
            <a:ext cx="0" cy="3507854"/>
          </a:xfrm>
          <a:prstGeom prst="line">
            <a:avLst/>
          </a:prstGeom>
          <a:ln w="254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372200" y="2109781"/>
            <a:ext cx="12961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Использование </a:t>
            </a:r>
            <a:r>
              <a:rPr lang="ru-RU" sz="1200" dirty="0">
                <a:solidFill>
                  <a:srgbClr val="002060"/>
                </a:solidFill>
              </a:rPr>
              <a:t>критериев оценивания обеспечивает понимание учебных целей, способов улучшения учебно-познавательной деятельности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668344" y="2092801"/>
            <a:ext cx="13681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Критерии дают объективные </a:t>
            </a:r>
            <a:r>
              <a:rPr lang="ru-RU" sz="1200" dirty="0">
                <a:solidFill>
                  <a:srgbClr val="002060"/>
                </a:solidFill>
              </a:rPr>
              <a:t>доказательства уровня </a:t>
            </a:r>
            <a:r>
              <a:rPr lang="ru-RU" sz="1200" dirty="0" err="1">
                <a:solidFill>
                  <a:srgbClr val="002060"/>
                </a:solidFill>
              </a:rPr>
              <a:t>обученности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smtClean="0">
                <a:solidFill>
                  <a:srgbClr val="002060"/>
                </a:solidFill>
              </a:rPr>
              <a:t>ребёнка</a:t>
            </a:r>
            <a:r>
              <a:rPr lang="ru-RU" sz="1200" dirty="0">
                <a:solidFill>
                  <a:srgbClr val="002060"/>
                </a:solidFill>
              </a:rPr>
              <a:t>, возможность отслеживать результаты в обучении ребёнка и обеспечивать ему необходимую поддержку</a:t>
            </a:r>
          </a:p>
        </p:txBody>
      </p:sp>
    </p:spTree>
    <p:extLst>
      <p:ext uri="{BB962C8B-B14F-4D97-AF65-F5344CB8AC3E}">
        <p14:creationId xmlns:p14="http://schemas.microsoft.com/office/powerpoint/2010/main" val="429170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-12607"/>
            <a:ext cx="8388424" cy="47884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732240" y="220241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(ВПР)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3507854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комплексные  (диагностические) работы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80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41" y="650322"/>
            <a:ext cx="8439359" cy="39488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38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50322"/>
            <a:ext cx="8316416" cy="39488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57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571</Words>
  <Application>Microsoft Office PowerPoint</Application>
  <PresentationFormat>Экран (16:9)</PresentationFormat>
  <Paragraphs>97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Письмо Минпросвещения России от 13.01.2023 N 03-49 "О направлении методических рекомендаций"</vt:lpstr>
      <vt:lpstr>Презентация PowerPoint</vt:lpstr>
      <vt:lpstr>Презентация PowerPoint</vt:lpstr>
      <vt:lpstr>КРИТЕРИАЛЬНОЕ ОЦЕНИВАНИЕ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Общероссийская оценка по модели PISA</vt:lpstr>
    </vt:vector>
  </TitlesOfParts>
  <Company>KPFU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Машанина Елена Борисовна</dc:creator>
  <cp:lastModifiedBy>Машанина Елена Борисовна</cp:lastModifiedBy>
  <cp:revision>17</cp:revision>
  <dcterms:created xsi:type="dcterms:W3CDTF">2023-01-30T13:50:16Z</dcterms:created>
  <dcterms:modified xsi:type="dcterms:W3CDTF">2023-02-03T05:51:12Z</dcterms:modified>
</cp:coreProperties>
</file>